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6858000" cx="12192000"/>
  <p:notesSz cx="6858000" cy="9144000"/>
  <p:embeddedFontLst>
    <p:embeddedFont>
      <p:font typeface="Poppins"/>
      <p:regular r:id="rId17"/>
      <p:bold r:id="rId18"/>
      <p:italic r:id="rId19"/>
      <p:boldItalic r:id="rId20"/>
    </p:embeddedFont>
    <p:embeddedFont>
      <p:font typeface="Noto Sans TC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6868CDD-01B7-4D56-81B0-1DA49315AD35}">
  <a:tblStyle styleId="{96868CDD-01B7-4D56-81B0-1DA49315AD35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8ECF4"/>
          </a:solidFill>
        </a:fill>
      </a:tcStyle>
    </a:wholeTbl>
    <a:band1H>
      <a:tcTxStyle/>
      <a:tcStyle>
        <a:fill>
          <a:solidFill>
            <a:srgbClr val="CFD7E7"/>
          </a:solidFill>
        </a:fill>
      </a:tcStyle>
    </a:band1H>
    <a:band2H>
      <a:tcTxStyle/>
    </a:band2H>
    <a:band1V>
      <a:tcTxStyle/>
      <a:tcStyle>
        <a:fill>
          <a:solidFill>
            <a:srgbClr val="CFD7E7"/>
          </a:solidFill>
        </a:fill>
      </a:tcStyle>
    </a:band1V>
    <a:band2V>
      <a:tcTxStyle/>
    </a:band2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16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11" Type="http://schemas.openxmlformats.org/officeDocument/2006/relationships/slide" Target="slides/slide5.xml"/><Relationship Id="rId22" Type="http://schemas.openxmlformats.org/officeDocument/2006/relationships/font" Target="fonts/NotoSansTC-bold.fntdata"/><Relationship Id="rId10" Type="http://schemas.openxmlformats.org/officeDocument/2006/relationships/slide" Target="slides/slide4.xml"/><Relationship Id="rId21" Type="http://schemas.openxmlformats.org/officeDocument/2006/relationships/font" Target="fonts/NotoSansTC-regular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Poppins-regular.fntdata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1.xml"/><Relationship Id="rId19" Type="http://schemas.openxmlformats.org/officeDocument/2006/relationships/font" Target="fonts/Poppins-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oppins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g3be0c4cf7b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g3be0c4cf7b7_0_0:notes"/>
          <p:cNvSpPr/>
          <p:nvPr>
            <p:ph idx="2" type="sldImg"/>
          </p:nvPr>
        </p:nvSpPr>
        <p:spPr>
          <a:xfrm>
            <a:off x="1143225" y="685800"/>
            <a:ext cx="4572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" type="body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/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" type="body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2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/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" type="body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5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5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" type="body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6" name="Google Shape;36;p6"/>
          <p:cNvSpPr txBox="1"/>
          <p:nvPr>
            <p:ph idx="2" type="body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7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4" name="Google Shape;44;p7"/>
          <p:cNvSpPr txBox="1"/>
          <p:nvPr>
            <p:ph idx="3" type="body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7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46" name="Google Shape;46;p7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7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8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/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9"/>
          <p:cNvSpPr txBox="1"/>
          <p:nvPr>
            <p:ph idx="2" type="body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58" name="Google Shape;58;p9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9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9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/>
          <p:nvPr>
            <p:ph idx="2" type="pic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/>
          <p:nvPr>
            <p:ph idx="1" type="body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65" name="Google Shape;65;p10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0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0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3.png"/><Relationship Id="rId11" Type="http://schemas.openxmlformats.org/officeDocument/2006/relationships/image" Target="../media/image23.png"/><Relationship Id="rId10" Type="http://schemas.openxmlformats.org/officeDocument/2006/relationships/image" Target="../media/image24.png"/><Relationship Id="rId9" Type="http://schemas.openxmlformats.org/officeDocument/2006/relationships/image" Target="../media/image25.png"/><Relationship Id="rId5" Type="http://schemas.openxmlformats.org/officeDocument/2006/relationships/image" Target="../media/image14.png"/><Relationship Id="rId6" Type="http://schemas.openxmlformats.org/officeDocument/2006/relationships/image" Target="../media/image17.png"/><Relationship Id="rId7" Type="http://schemas.openxmlformats.org/officeDocument/2006/relationships/image" Target="../media/image22.png"/><Relationship Id="rId8" Type="http://schemas.openxmlformats.org/officeDocument/2006/relationships/image" Target="../media/image12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0.png"/><Relationship Id="rId4" Type="http://schemas.openxmlformats.org/officeDocument/2006/relationships/image" Target="../media/image15.png"/><Relationship Id="rId5" Type="http://schemas.openxmlformats.org/officeDocument/2006/relationships/image" Target="../media/image1.png"/><Relationship Id="rId6" Type="http://schemas.openxmlformats.org/officeDocument/2006/relationships/image" Target="../media/image19.png"/><Relationship Id="rId7" Type="http://schemas.openxmlformats.org/officeDocument/2006/relationships/image" Target="../media/image3.png"/><Relationship Id="rId8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Relationship Id="rId4" Type="http://schemas.openxmlformats.org/officeDocument/2006/relationships/image" Target="../media/image18.png"/><Relationship Id="rId5" Type="http://schemas.openxmlformats.org/officeDocument/2006/relationships/image" Target="../media/image8.png"/><Relationship Id="rId6" Type="http://schemas.openxmlformats.org/officeDocument/2006/relationships/image" Target="../media/image21.png"/><Relationship Id="rId7" Type="http://schemas.openxmlformats.org/officeDocument/2006/relationships/image" Target="../media/image10.png"/><Relationship Id="rId8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0.png"/><Relationship Id="rId4" Type="http://schemas.openxmlformats.org/officeDocument/2006/relationships/image" Target="../media/image9.png"/><Relationship Id="rId5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84" name="Google Shape;8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3"/>
          <p:cNvSpPr txBox="1"/>
          <p:nvPr/>
        </p:nvSpPr>
        <p:spPr>
          <a:xfrm>
            <a:off x="762000" y="1162050"/>
            <a:ext cx="11201400" cy="26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400" u="none" cap="none" strike="noStrike">
                <a:solidFill>
                  <a:srgbClr val="006241"/>
                </a:solidFill>
                <a:latin typeface="Poppins"/>
                <a:ea typeface="Poppins"/>
                <a:cs typeface="Poppins"/>
                <a:sym typeface="Poppins"/>
              </a:rPr>
              <a:t>Java</a:t>
            </a:r>
            <a:br>
              <a:rPr b="1" lang="en-US" sz="5400">
                <a:solidFill>
                  <a:srgbClr val="006241"/>
                </a:solidFill>
                <a:latin typeface="Poppins"/>
                <a:ea typeface="Poppins"/>
                <a:cs typeface="Poppins"/>
                <a:sym typeface="Poppins"/>
              </a:rPr>
            </a:br>
            <a:r>
              <a:rPr b="1" i="0" lang="en-US" sz="5400" u="none" cap="none" strike="noStrike">
                <a:solidFill>
                  <a:srgbClr val="006241"/>
                </a:solidFill>
                <a:latin typeface="Poppins"/>
                <a:ea typeface="Poppins"/>
                <a:cs typeface="Poppins"/>
                <a:sym typeface="Poppins"/>
              </a:rPr>
              <a:t>Collections</a:t>
            </a:r>
            <a:br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b="1" i="0" lang="en-US" sz="5400" u="none" cap="none" strike="noStrike">
                <a:solidFill>
                  <a:srgbClr val="006241"/>
                </a:solidFill>
                <a:latin typeface="Poppins"/>
                <a:ea typeface="Poppins"/>
                <a:cs typeface="Poppins"/>
                <a:sym typeface="Poppins"/>
              </a:rPr>
              <a:t>Framework</a:t>
            </a:r>
            <a:endParaRPr/>
          </a:p>
        </p:txBody>
      </p:sp>
      <p:sp>
        <p:nvSpPr>
          <p:cNvPr id="86" name="Google Shape;86;p13"/>
          <p:cNvSpPr txBox="1"/>
          <p:nvPr/>
        </p:nvSpPr>
        <p:spPr>
          <a:xfrm>
            <a:off x="762000" y="3917096"/>
            <a:ext cx="106680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9952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100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Part 3: Map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204" name="Google Shape;204;p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05" name="Google Shape;205;p2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2000" y="1817935"/>
            <a:ext cx="2513409" cy="26635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06" name="Google Shape;206;p22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465909" y="1817935"/>
            <a:ext cx="2552253" cy="26635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07" name="Google Shape;207;p22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08662" y="1817935"/>
            <a:ext cx="2463105" cy="26635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08" name="Google Shape;208;p22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8862268" y="1817935"/>
            <a:ext cx="2567731" cy="266357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209" name="Google Shape;209;p22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1000125" y="2103685"/>
            <a:ext cx="2037159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p22"/>
          <p:cNvSpPr txBox="1"/>
          <p:nvPr/>
        </p:nvSpPr>
        <p:spPr>
          <a:xfrm>
            <a:off x="1000125" y="2675185"/>
            <a:ext cx="2139017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詞頻統計</a:t>
            </a:r>
            <a:endParaRPr/>
          </a:p>
        </p:txBody>
      </p:sp>
      <p:sp>
        <p:nvSpPr>
          <p:cNvPr id="211" name="Google Shape;211;p22"/>
          <p:cNvSpPr txBox="1"/>
          <p:nvPr/>
        </p:nvSpPr>
        <p:spPr>
          <a:xfrm>
            <a:off x="1000125" y="3237160"/>
            <a:ext cx="2037159" cy="825251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利用 merge 方法快速統計文章中的單字次數或訂單類型分佈。</a:t>
            </a:r>
            <a:endParaRPr/>
          </a:p>
        </p:txBody>
      </p:sp>
      <p:pic>
        <p:nvPicPr>
          <p:cNvPr descr="image.png" id="212" name="Google Shape;212;p22"/>
          <p:cNvPicPr preferRelativeResize="0"/>
          <p:nvPr/>
        </p:nvPicPr>
        <p:blipFill rotWithShape="1">
          <a:blip r:embed="rId9">
            <a:alphaModFix/>
          </a:blip>
          <a:srcRect b="0" l="0" r="0" t="0"/>
          <a:stretch/>
        </p:blipFill>
        <p:spPr>
          <a:xfrm>
            <a:off x="3704034" y="2103685"/>
            <a:ext cx="2076003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22"/>
          <p:cNvSpPr txBox="1"/>
          <p:nvPr/>
        </p:nvSpPr>
        <p:spPr>
          <a:xfrm>
            <a:off x="3704034" y="2675185"/>
            <a:ext cx="2179803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資料分組</a:t>
            </a:r>
            <a:endParaRPr/>
          </a:p>
        </p:txBody>
      </p:sp>
      <p:sp>
        <p:nvSpPr>
          <p:cNvPr id="214" name="Google Shape;214;p22"/>
          <p:cNvSpPr txBox="1"/>
          <p:nvPr/>
        </p:nvSpPr>
        <p:spPr>
          <a:xfrm>
            <a:off x="3704034" y="3237160"/>
            <a:ext cx="2076003" cy="8143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將資料庫取出的 List 按部門、區域或狀態進行分類 (Group By)。</a:t>
            </a:r>
            <a:endParaRPr/>
          </a:p>
        </p:txBody>
      </p:sp>
      <p:pic>
        <p:nvPicPr>
          <p:cNvPr descr="image.png" id="215" name="Google Shape;215;p22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446787" y="2103685"/>
            <a:ext cx="198685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22"/>
          <p:cNvSpPr txBox="1"/>
          <p:nvPr/>
        </p:nvSpPr>
        <p:spPr>
          <a:xfrm>
            <a:off x="6446787" y="2675185"/>
            <a:ext cx="2086198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快取機制</a:t>
            </a:r>
            <a:endParaRPr/>
          </a:p>
        </p:txBody>
      </p:sp>
      <p:sp>
        <p:nvSpPr>
          <p:cNvPr id="217" name="Google Shape;217;p22"/>
          <p:cNvSpPr txBox="1"/>
          <p:nvPr/>
        </p:nvSpPr>
        <p:spPr>
          <a:xfrm>
            <a:off x="6446787" y="3237160"/>
            <a:ext cx="1986855" cy="8143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存放耗時運算的結果或資料庫查詢紀錄，提升系統回應速度。</a:t>
            </a:r>
            <a:endParaRPr/>
          </a:p>
        </p:txBody>
      </p:sp>
      <p:pic>
        <p:nvPicPr>
          <p:cNvPr descr="image.png" id="218" name="Google Shape;218;p22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9100393" y="2103685"/>
            <a:ext cx="2091481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2"/>
          <p:cNvSpPr txBox="1"/>
          <p:nvPr/>
        </p:nvSpPr>
        <p:spPr>
          <a:xfrm>
            <a:off x="9100393" y="2675185"/>
            <a:ext cx="2196055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建立反向索引</a:t>
            </a:r>
            <a:endParaRPr/>
          </a:p>
        </p:txBody>
      </p:sp>
      <p:sp>
        <p:nvSpPr>
          <p:cNvPr id="220" name="Google Shape;220;p22"/>
          <p:cNvSpPr txBox="1"/>
          <p:nvPr/>
        </p:nvSpPr>
        <p:spPr>
          <a:xfrm>
            <a:off x="9100393" y="3237160"/>
            <a:ext cx="2091481" cy="814387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將「ID 對應姓名」轉換為「姓名對應 ID」，加速特定欄位查找。</a:t>
            </a:r>
            <a:endParaRPr/>
          </a:p>
        </p:txBody>
      </p:sp>
      <p:sp>
        <p:nvSpPr>
          <p:cNvPr id="221" name="Google Shape;221;p22"/>
          <p:cNvSpPr txBox="1"/>
          <p:nvPr/>
        </p:nvSpPr>
        <p:spPr>
          <a:xfrm>
            <a:off x="1000125" y="903535"/>
            <a:ext cx="1095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Map 實務應用四大場景</a:t>
            </a:r>
            <a:endParaRPr/>
          </a:p>
        </p:txBody>
      </p:sp>
      <p:sp>
        <p:nvSpPr>
          <p:cNvPr id="222" name="Google Shape;222;p22"/>
          <p:cNvSpPr/>
          <p:nvPr/>
        </p:nvSpPr>
        <p:spPr>
          <a:xfrm>
            <a:off x="762000" y="903535"/>
            <a:ext cx="114300" cy="58102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91" name="Google Shape;9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4"/>
          <p:cNvSpPr/>
          <p:nvPr/>
        </p:nvSpPr>
        <p:spPr>
          <a:xfrm>
            <a:off x="5524500" y="2155328"/>
            <a:ext cx="1143000" cy="5715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3" name="Google Shape;93;p14"/>
          <p:cNvSpPr txBox="1"/>
          <p:nvPr/>
        </p:nvSpPr>
        <p:spPr>
          <a:xfrm>
            <a:off x="1920478" y="2940546"/>
            <a:ext cx="83511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Map 不是 Collection！</a:t>
            </a:r>
            <a:endParaRPr/>
          </a:p>
        </p:txBody>
      </p:sp>
      <p:sp>
        <p:nvSpPr>
          <p:cNvPr id="94" name="Google Shape;94;p14"/>
          <p:cNvSpPr txBox="1"/>
          <p:nvPr/>
        </p:nvSpPr>
        <p:spPr>
          <a:xfrm>
            <a:off x="4838700" y="4207371"/>
            <a:ext cx="2514600" cy="342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釐清繼承體系的常見誤解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99" name="Google Shape;9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00" name="Google Shape;10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2000" y="4495800"/>
            <a:ext cx="10668000" cy="13049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01" name="Google Shape;101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762000" y="1817935"/>
            <a:ext cx="5191125" cy="239211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02" name="Google Shape;102;p15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238875" y="1817935"/>
            <a:ext cx="5191125" cy="2392114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p15"/>
          <p:cNvSpPr txBox="1"/>
          <p:nvPr/>
        </p:nvSpPr>
        <p:spPr>
          <a:xfrm>
            <a:off x="1143000" y="4991100"/>
            <a:ext cx="10001250" cy="3143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65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[實作指南] 想知道某資料在哪裡？用 Map。想存一堆資料？用 Collection。</a:t>
            </a:r>
            <a:endParaRPr/>
          </a:p>
        </p:txBody>
      </p:sp>
      <p:pic>
        <p:nvPicPr>
          <p:cNvPr descr="image.png" id="104" name="Google Shape;104;p15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1000125" y="2103685"/>
            <a:ext cx="471487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5" name="Google Shape;105;p15"/>
          <p:cNvSpPr txBox="1"/>
          <p:nvPr/>
        </p:nvSpPr>
        <p:spPr>
          <a:xfrm>
            <a:off x="1000125" y="2675185"/>
            <a:ext cx="4950618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平行體系</a:t>
            </a:r>
            <a:endParaRPr/>
          </a:p>
        </p:txBody>
      </p:sp>
      <p:sp>
        <p:nvSpPr>
          <p:cNvPr id="106" name="Google Shape;106;p15"/>
          <p:cNvSpPr txBox="1"/>
          <p:nvPr/>
        </p:nvSpPr>
        <p:spPr>
          <a:xfrm>
            <a:off x="1000125" y="3237160"/>
            <a:ext cx="4714800" cy="5484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Map 並不繼承 Collection 介面。它們是 JCF 中平行的</a:t>
            </a:r>
            <a:b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</a:b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兩大分支：一個存「單一元素」，一個存「對應關係」。</a:t>
            </a:r>
            <a:endParaRPr/>
          </a:p>
        </p:txBody>
      </p:sp>
      <p:pic>
        <p:nvPicPr>
          <p:cNvPr descr="image.png" id="107" name="Google Shape;107;p1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477000" y="2103685"/>
            <a:ext cx="4714875" cy="381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5"/>
          <p:cNvSpPr txBox="1"/>
          <p:nvPr/>
        </p:nvSpPr>
        <p:spPr>
          <a:xfrm>
            <a:off x="6477000" y="2675185"/>
            <a:ext cx="4950618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Key 的唯一性</a:t>
            </a:r>
            <a:endParaRPr/>
          </a:p>
        </p:txBody>
      </p:sp>
      <p:sp>
        <p:nvSpPr>
          <p:cNvPr id="109" name="Google Shape;109;p15"/>
          <p:cNvSpPr txBox="1"/>
          <p:nvPr/>
        </p:nvSpPr>
        <p:spPr>
          <a:xfrm>
            <a:off x="6477000" y="3237160"/>
            <a:ext cx="4714875" cy="542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Key 就像身份證號，不能重複（重複 put 會覆蓋舊值）；Value 則可以重複，就像多人可以住在同一個區域。</a:t>
            </a:r>
            <a:endParaRPr/>
          </a:p>
        </p:txBody>
      </p:sp>
      <p:sp>
        <p:nvSpPr>
          <p:cNvPr id="110" name="Google Shape;110;p15"/>
          <p:cNvSpPr txBox="1"/>
          <p:nvPr/>
        </p:nvSpPr>
        <p:spPr>
          <a:xfrm>
            <a:off x="1000125" y="903535"/>
            <a:ext cx="10951368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核心概念：鍵值對 (Key-Value Pair)</a:t>
            </a:r>
            <a:endParaRPr/>
          </a:p>
        </p:txBody>
      </p:sp>
      <p:sp>
        <p:nvSpPr>
          <p:cNvPr id="111" name="Google Shape;111;p15"/>
          <p:cNvSpPr/>
          <p:nvPr/>
        </p:nvSpPr>
        <p:spPr>
          <a:xfrm>
            <a:off x="762000" y="903535"/>
            <a:ext cx="114300" cy="58102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16" name="Google Shape;11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7" name="Google Shape;117;p16"/>
          <p:cNvSpPr txBox="1"/>
          <p:nvPr/>
        </p:nvSpPr>
        <p:spPr>
          <a:xfrm>
            <a:off x="762000" y="1817935"/>
            <a:ext cx="5375671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Put &amp; Get</a:t>
            </a:r>
            <a:endParaRPr/>
          </a:p>
        </p:txBody>
      </p:sp>
      <p:sp>
        <p:nvSpPr>
          <p:cNvPr id="118" name="Google Shape;118;p16"/>
          <p:cNvSpPr txBox="1"/>
          <p:nvPr/>
        </p:nvSpPr>
        <p:spPr>
          <a:xfrm>
            <a:off x="762000" y="2379910"/>
            <a:ext cx="5119687" cy="271462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操作 Map 的核心在於對 Key 的掌控：</a:t>
            </a:r>
            <a:endParaRPr/>
          </a:p>
        </p:txBody>
      </p:sp>
      <p:sp>
        <p:nvSpPr>
          <p:cNvPr id="119" name="Google Shape;119;p16"/>
          <p:cNvSpPr txBox="1"/>
          <p:nvPr/>
        </p:nvSpPr>
        <p:spPr>
          <a:xfrm>
            <a:off x="771525" y="2829966"/>
            <a:ext cx="180975" cy="2762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•</a:t>
            </a:r>
            <a:endParaRPr/>
          </a:p>
        </p:txBody>
      </p:sp>
      <p:sp>
        <p:nvSpPr>
          <p:cNvPr id="120" name="Google Shape;120;p16"/>
          <p:cNvSpPr txBox="1"/>
          <p:nvPr/>
        </p:nvSpPr>
        <p:spPr>
          <a:xfrm>
            <a:off x="952500" y="2832348"/>
            <a:ext cx="4929187" cy="5429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975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put(K, V)：</a:t>
            </a: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新增或更新值。若 Key 已存在，會回傳「舊的值」。</a:t>
            </a:r>
            <a:endParaRPr/>
          </a:p>
        </p:txBody>
      </p:sp>
      <p:sp>
        <p:nvSpPr>
          <p:cNvPr id="121" name="Google Shape;121;p16"/>
          <p:cNvSpPr txBox="1"/>
          <p:nvPr/>
        </p:nvSpPr>
        <p:spPr>
          <a:xfrm>
            <a:off x="771525" y="3487191"/>
            <a:ext cx="180975" cy="2762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•</a:t>
            </a:r>
            <a:endParaRPr/>
          </a:p>
        </p:txBody>
      </p:sp>
      <p:sp>
        <p:nvSpPr>
          <p:cNvPr id="122" name="Google Shape;122;p16"/>
          <p:cNvSpPr txBox="1"/>
          <p:nvPr/>
        </p:nvSpPr>
        <p:spPr>
          <a:xfrm>
            <a:off x="952500" y="3489573"/>
            <a:ext cx="4929187" cy="282326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975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get(K)：</a:t>
            </a: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取得對應 Value。若 Key 不存在，回傳 null。</a:t>
            </a:r>
            <a:endParaRPr/>
          </a:p>
        </p:txBody>
      </p:sp>
      <p:sp>
        <p:nvSpPr>
          <p:cNvPr id="123" name="Google Shape;123;p16"/>
          <p:cNvSpPr txBox="1"/>
          <p:nvPr/>
        </p:nvSpPr>
        <p:spPr>
          <a:xfrm>
            <a:off x="771525" y="3883818"/>
            <a:ext cx="180975" cy="2762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•</a:t>
            </a:r>
            <a:endParaRPr/>
          </a:p>
        </p:txBody>
      </p:sp>
      <p:sp>
        <p:nvSpPr>
          <p:cNvPr id="124" name="Google Shape;124;p16"/>
          <p:cNvSpPr txBox="1"/>
          <p:nvPr/>
        </p:nvSpPr>
        <p:spPr>
          <a:xfrm>
            <a:off x="952500" y="3886200"/>
            <a:ext cx="52689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975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getOrDefault(K, default)：</a:t>
            </a: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💡 推薦！防範 NPE 的最佳寫法。</a:t>
            </a:r>
            <a:endParaRPr/>
          </a:p>
        </p:txBody>
      </p:sp>
      <p:sp>
        <p:nvSpPr>
          <p:cNvPr id="125" name="Google Shape;125;p16"/>
          <p:cNvSpPr txBox="1"/>
          <p:nvPr/>
        </p:nvSpPr>
        <p:spPr>
          <a:xfrm>
            <a:off x="1000125" y="903535"/>
            <a:ext cx="1095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Map 基本操作：新增與查詢</a:t>
            </a:r>
            <a:endParaRPr/>
          </a:p>
        </p:txBody>
      </p:sp>
      <p:sp>
        <p:nvSpPr>
          <p:cNvPr id="126" name="Google Shape;126;p16"/>
          <p:cNvSpPr/>
          <p:nvPr/>
        </p:nvSpPr>
        <p:spPr>
          <a:xfrm>
            <a:off x="762000" y="903535"/>
            <a:ext cx="114300" cy="58102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31" name="Google Shape;131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2" name="Google Shape;132;p17"/>
          <p:cNvGraphicFramePr/>
          <p:nvPr/>
        </p:nvGraphicFramePr>
        <p:xfrm>
          <a:off x="762000" y="191318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{96868CDD-01B7-4D56-81B0-1DA49315AD35}</a:tableStyleId>
              </a:tblPr>
              <a:tblGrid>
                <a:gridCol w="1905000"/>
                <a:gridCol w="4312000"/>
                <a:gridCol w="4451000"/>
              </a:tblGrid>
              <a:tr h="521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FFFFFF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類別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4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FFFFFF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常用方法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4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350" u="none" cap="none" strike="noStrike">
                          <a:solidFill>
                            <a:srgbClr val="FFFFFF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功能說明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6241"/>
                    </a:solidFill>
                  </a:tcPr>
                </a:tc>
              </a:tr>
              <a:tr h="521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查詢操作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containsKey(key) / containsValue(val)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檢查 Key 或 Value 是否存在於 Map 中。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1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刪除操作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remove(key) / clear()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移除特定項目或清空所有鍵值對。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</a:tr>
              <a:tr h="521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視圖操作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keySet() / values() / entrySet()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回傳所有 Key、所有 Value 或所有鍵值對集合。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21975"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條件寫入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putIfAbsent(key, val)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0" i="0" lang="en-US" sz="1275" u="none" cap="none" strike="noStrike">
                          <a:solidFill>
                            <a:srgbClr val="333333"/>
                          </a:solidFill>
                          <a:latin typeface="Noto Sans TC"/>
                          <a:ea typeface="Noto Sans TC"/>
                          <a:cs typeface="Noto Sans TC"/>
                          <a:sym typeface="Noto Sans TC"/>
                        </a:rPr>
                        <a:t>只有當 Key 不存在時才寫入，防止意外覆蓋。</a:t>
                      </a:r>
                      <a:endParaRPr/>
                    </a:p>
                  </a:txBody>
                  <a:tcPr marT="25400" marB="25400" marR="63500" marL="63500" anchor="ctr">
                    <a:lnL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0F7F2"/>
                    </a:solidFill>
                  </a:tcPr>
                </a:tc>
              </a:tr>
            </a:tbl>
          </a:graphicData>
        </a:graphic>
      </p:graphicFrame>
      <p:sp>
        <p:nvSpPr>
          <p:cNvPr id="133" name="Google Shape;133;p17"/>
          <p:cNvSpPr/>
          <p:nvPr/>
        </p:nvSpPr>
        <p:spPr>
          <a:xfrm>
            <a:off x="762000" y="2965698"/>
            <a:ext cx="1905000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7"/>
          <p:cNvSpPr/>
          <p:nvPr/>
        </p:nvSpPr>
        <p:spPr>
          <a:xfrm>
            <a:off x="2667000" y="2965698"/>
            <a:ext cx="4311997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p17"/>
          <p:cNvSpPr/>
          <p:nvPr/>
        </p:nvSpPr>
        <p:spPr>
          <a:xfrm>
            <a:off x="6978997" y="2965698"/>
            <a:ext cx="4451002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p17"/>
          <p:cNvSpPr/>
          <p:nvPr/>
        </p:nvSpPr>
        <p:spPr>
          <a:xfrm>
            <a:off x="762000" y="3480048"/>
            <a:ext cx="1905000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7" name="Google Shape;137;p17"/>
          <p:cNvSpPr/>
          <p:nvPr/>
        </p:nvSpPr>
        <p:spPr>
          <a:xfrm>
            <a:off x="2667000" y="3480048"/>
            <a:ext cx="4311997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8" name="Google Shape;138;p17"/>
          <p:cNvSpPr/>
          <p:nvPr/>
        </p:nvSpPr>
        <p:spPr>
          <a:xfrm>
            <a:off x="6978997" y="3480048"/>
            <a:ext cx="4451002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9" name="Google Shape;139;p17"/>
          <p:cNvSpPr/>
          <p:nvPr/>
        </p:nvSpPr>
        <p:spPr>
          <a:xfrm>
            <a:off x="762000" y="3994398"/>
            <a:ext cx="1905000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" name="Google Shape;140;p17"/>
          <p:cNvSpPr/>
          <p:nvPr/>
        </p:nvSpPr>
        <p:spPr>
          <a:xfrm>
            <a:off x="2667000" y="3994398"/>
            <a:ext cx="4311997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7"/>
          <p:cNvSpPr/>
          <p:nvPr/>
        </p:nvSpPr>
        <p:spPr>
          <a:xfrm>
            <a:off x="6978997" y="3994398"/>
            <a:ext cx="4451002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17"/>
          <p:cNvSpPr/>
          <p:nvPr/>
        </p:nvSpPr>
        <p:spPr>
          <a:xfrm>
            <a:off x="762000" y="4508748"/>
            <a:ext cx="1905000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" name="Google Shape;143;p17"/>
          <p:cNvSpPr/>
          <p:nvPr/>
        </p:nvSpPr>
        <p:spPr>
          <a:xfrm>
            <a:off x="2667000" y="4508748"/>
            <a:ext cx="4311997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7"/>
          <p:cNvSpPr/>
          <p:nvPr/>
        </p:nvSpPr>
        <p:spPr>
          <a:xfrm>
            <a:off x="6978997" y="4508748"/>
            <a:ext cx="4451002" cy="9525"/>
          </a:xfrm>
          <a:prstGeom prst="rect">
            <a:avLst/>
          </a:prstGeom>
          <a:solidFill>
            <a:srgbClr val="EEEEEE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5" name="Google Shape;145;p17"/>
          <p:cNvSpPr txBox="1"/>
          <p:nvPr/>
        </p:nvSpPr>
        <p:spPr>
          <a:xfrm>
            <a:off x="1000125" y="903535"/>
            <a:ext cx="1095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Map 介面：完整功能清單</a:t>
            </a:r>
            <a:endParaRPr/>
          </a:p>
        </p:txBody>
      </p:sp>
      <p:sp>
        <p:nvSpPr>
          <p:cNvPr id="146" name="Google Shape;146;p17"/>
          <p:cNvSpPr/>
          <p:nvPr/>
        </p:nvSpPr>
        <p:spPr>
          <a:xfrm>
            <a:off x="762000" y="903535"/>
            <a:ext cx="114300" cy="58102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51" name="Google Shape;15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8"/>
          <p:cNvSpPr/>
          <p:nvPr/>
        </p:nvSpPr>
        <p:spPr>
          <a:xfrm>
            <a:off x="5524500" y="2155328"/>
            <a:ext cx="1143000" cy="57150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p18"/>
          <p:cNvSpPr txBox="1"/>
          <p:nvPr/>
        </p:nvSpPr>
        <p:spPr>
          <a:xfrm>
            <a:off x="2520553" y="2940546"/>
            <a:ext cx="7150800" cy="785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5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HashMap</a:t>
            </a:r>
            <a:endParaRPr/>
          </a:p>
        </p:txBody>
      </p:sp>
      <p:sp>
        <p:nvSpPr>
          <p:cNvPr id="154" name="Google Shape;154;p18"/>
          <p:cNvSpPr txBox="1"/>
          <p:nvPr/>
        </p:nvSpPr>
        <p:spPr>
          <a:xfrm>
            <a:off x="4610100" y="4207371"/>
            <a:ext cx="2971800" cy="27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800" u="none" cap="none" strike="noStrike">
                <a:solidFill>
                  <a:srgbClr val="666666"/>
                </a:solidFill>
                <a:latin typeface="Noto Sans TC"/>
                <a:ea typeface="Noto Sans TC"/>
                <a:cs typeface="Noto Sans TC"/>
                <a:sym typeface="Noto Sans TC"/>
              </a:rPr>
              <a:t>常用的萬能查表工具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59" name="Google Shape;15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60" name="Google Shape;160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2000" y="3764012"/>
            <a:ext cx="5631656" cy="838200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Google Shape;161;p19"/>
          <p:cNvSpPr txBox="1"/>
          <p:nvPr/>
        </p:nvSpPr>
        <p:spPr>
          <a:xfrm>
            <a:off x="6822281" y="1913185"/>
            <a:ext cx="4838104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HashMap 核心特性</a:t>
            </a:r>
            <a:endParaRPr/>
          </a:p>
        </p:txBody>
      </p:sp>
      <p:sp>
        <p:nvSpPr>
          <p:cNvPr id="162" name="Google Shape;162;p19"/>
          <p:cNvSpPr txBox="1"/>
          <p:nvPr/>
        </p:nvSpPr>
        <p:spPr>
          <a:xfrm>
            <a:off x="6822281" y="2446585"/>
            <a:ext cx="46077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61925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25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</a:t>
            </a:r>
            <a:r>
              <a:rPr b="1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效能極限：</a:t>
            </a: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查詢、新增、刪除皆為 。</a:t>
            </a:r>
            <a:endParaRPr/>
          </a:p>
        </p:txBody>
      </p:sp>
      <p:sp>
        <p:nvSpPr>
          <p:cNvPr id="163" name="Google Shape;163;p19"/>
          <p:cNvSpPr txBox="1"/>
          <p:nvPr/>
        </p:nvSpPr>
        <p:spPr>
          <a:xfrm>
            <a:off x="6822281" y="2908548"/>
            <a:ext cx="46077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975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25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</a:t>
            </a:r>
            <a:r>
              <a:rPr b="1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無序性：</a:t>
            </a: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遍歷順序不保證等於插入順序。</a:t>
            </a:r>
            <a:endParaRPr/>
          </a:p>
        </p:txBody>
      </p:sp>
      <p:sp>
        <p:nvSpPr>
          <p:cNvPr id="164" name="Google Shape;164;p19"/>
          <p:cNvSpPr txBox="1"/>
          <p:nvPr/>
        </p:nvSpPr>
        <p:spPr>
          <a:xfrm>
            <a:off x="6822275" y="3370500"/>
            <a:ext cx="5369700" cy="219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180975" spcFirstLastPara="1" rIns="0" wrap="square" tIns="0">
            <a:spAutoFit/>
          </a:bodyPr>
          <a:lstStyle/>
          <a:p>
            <a:pPr indent="0" lvl="0" marL="0" marR="0" rtl="0" algn="l">
              <a:lnSpc>
                <a:spcPct val="149964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425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</a:t>
            </a:r>
            <a:r>
              <a:rPr b="1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Key 合約：</a:t>
            </a:r>
            <a:r>
              <a:rPr b="0" i="0" lang="en-US" sz="1425" u="none" cap="none" strike="noStrike">
                <a:solidFill>
                  <a:srgbClr val="333333"/>
                </a:solidFill>
                <a:latin typeface="Noto Sans TC"/>
                <a:ea typeface="Noto Sans TC"/>
                <a:cs typeface="Noto Sans TC"/>
                <a:sym typeface="Noto Sans TC"/>
              </a:rPr>
              <a:t> 作為 Key 的類別必須正確覆寫 equals/hashCode。</a:t>
            </a:r>
            <a:endParaRPr/>
          </a:p>
        </p:txBody>
      </p:sp>
      <p:pic>
        <p:nvPicPr>
          <p:cNvPr descr="image.png" id="165" name="Google Shape;165;p19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9813131" y="2522785"/>
            <a:ext cx="542478" cy="1809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66" name="Google Shape;166;p19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6822281" y="2498973"/>
            <a:ext cx="161925" cy="190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67" name="Google Shape;167;p1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822281" y="2960935"/>
            <a:ext cx="180975" cy="190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image.png" id="168" name="Google Shape;168;p19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822281" y="3422898"/>
            <a:ext cx="180975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9"/>
          <p:cNvSpPr txBox="1"/>
          <p:nvPr/>
        </p:nvSpPr>
        <p:spPr>
          <a:xfrm>
            <a:off x="1000125" y="903535"/>
            <a:ext cx="10951368" cy="581025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Java 8+ 高階計數器與分組語法</a:t>
            </a:r>
            <a:endParaRPr/>
          </a:p>
        </p:txBody>
      </p:sp>
      <p:sp>
        <p:nvSpPr>
          <p:cNvPr id="170" name="Google Shape;170;p19"/>
          <p:cNvSpPr/>
          <p:nvPr/>
        </p:nvSpPr>
        <p:spPr>
          <a:xfrm>
            <a:off x="762000" y="903535"/>
            <a:ext cx="114300" cy="58102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75" name="Google Shape;175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6" name="Google Shape;176;p20"/>
          <p:cNvGrpSpPr/>
          <p:nvPr/>
        </p:nvGrpSpPr>
        <p:grpSpPr>
          <a:xfrm>
            <a:off x="762000" y="1936585"/>
            <a:ext cx="5375700" cy="1492404"/>
            <a:chOff x="762000" y="1817935"/>
            <a:chExt cx="5375700" cy="1492404"/>
          </a:xfrm>
        </p:grpSpPr>
        <p:sp>
          <p:nvSpPr>
            <p:cNvPr id="177" name="Google Shape;177;p20"/>
            <p:cNvSpPr txBox="1"/>
            <p:nvPr/>
          </p:nvSpPr>
          <p:spPr>
            <a:xfrm>
              <a:off x="762000" y="1817935"/>
              <a:ext cx="53757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304800" spcFirstLastPara="1" rIns="0" wrap="square" tIns="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100">
                  <a:solidFill>
                    <a:srgbClr val="006241"/>
                  </a:solidFill>
                  <a:latin typeface="Noto Sans TC"/>
                  <a:ea typeface="Noto Sans TC"/>
                  <a:cs typeface="Noto Sans TC"/>
                  <a:sym typeface="Noto Sans TC"/>
                </a:rPr>
                <a:t> </a:t>
              </a:r>
              <a:r>
                <a:rPr b="1" i="0" lang="en-US" sz="2100" u="none" cap="none" strike="noStrike">
                  <a:solidFill>
                    <a:srgbClr val="006241"/>
                  </a:solidFill>
                  <a:latin typeface="Noto Sans TC"/>
                  <a:ea typeface="Noto Sans TC"/>
                  <a:cs typeface="Noto Sans TC"/>
                  <a:sym typeface="Noto Sans TC"/>
                </a:rPr>
                <a:t>TreeMap (有序 Map)</a:t>
              </a:r>
              <a:endParaRPr/>
            </a:p>
          </p:txBody>
        </p:sp>
        <p:sp>
          <p:nvSpPr>
            <p:cNvPr id="178" name="Google Shape;178;p20"/>
            <p:cNvSpPr txBox="1"/>
            <p:nvPr/>
          </p:nvSpPr>
          <p:spPr>
            <a:xfrm>
              <a:off x="762000" y="2379910"/>
              <a:ext cx="5119800" cy="54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99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25" u="none" cap="none" strike="noStrike">
                  <a:solidFill>
                    <a:srgbClr val="333333"/>
                  </a:solidFill>
                  <a:latin typeface="Noto Sans TC"/>
                  <a:ea typeface="Noto Sans TC"/>
                  <a:cs typeface="Noto Sans TC"/>
                  <a:sym typeface="Noto Sans TC"/>
                </a:rPr>
                <a:t>底層是紅黑樹。Key 會自動排序。提供 floorEntry (小於等於) 與 ceilingEntry (大於等於) 等強大範圍查找功能。</a:t>
              </a:r>
              <a:endParaRPr/>
            </a:p>
          </p:txBody>
        </p:sp>
        <p:sp>
          <p:nvSpPr>
            <p:cNvPr id="179" name="Google Shape;179;p20"/>
            <p:cNvSpPr txBox="1"/>
            <p:nvPr/>
          </p:nvSpPr>
          <p:spPr>
            <a:xfrm>
              <a:off x="762000" y="3125539"/>
              <a:ext cx="5119800" cy="18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200" u="none" cap="none" strike="noStrike">
                  <a:solidFill>
                    <a:srgbClr val="F44336"/>
                  </a:solidFill>
                  <a:latin typeface="Noto Sans TC"/>
                  <a:ea typeface="Noto Sans TC"/>
                  <a:cs typeface="Noto Sans TC"/>
                  <a:sym typeface="Noto Sans TC"/>
                </a:rPr>
                <a:t>注意：</a:t>
              </a:r>
              <a:r>
                <a:rPr b="0" i="0" lang="en-US" sz="1200" u="none" cap="none" strike="noStrike">
                  <a:solidFill>
                    <a:srgbClr val="F44336"/>
                  </a:solidFill>
                  <a:latin typeface="Noto Sans TC"/>
                  <a:ea typeface="Noto Sans TC"/>
                  <a:cs typeface="Noto Sans TC"/>
                  <a:sym typeface="Noto Sans TC"/>
                </a:rPr>
                <a:t> 不允許 null key。</a:t>
              </a:r>
              <a:endParaRPr/>
            </a:p>
          </p:txBody>
        </p:sp>
        <p:pic>
          <p:nvPicPr>
            <p:cNvPr descr="image.png" id="180" name="Google Shape;180;p2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762000" y="1894135"/>
              <a:ext cx="304800" cy="26670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81" name="Google Shape;181;p20"/>
          <p:cNvGrpSpPr/>
          <p:nvPr/>
        </p:nvGrpSpPr>
        <p:grpSpPr>
          <a:xfrm>
            <a:off x="6137712" y="1947460"/>
            <a:ext cx="5375700" cy="1470675"/>
            <a:chOff x="6310312" y="1817935"/>
            <a:chExt cx="5375700" cy="1470675"/>
          </a:xfrm>
        </p:grpSpPr>
        <p:sp>
          <p:nvSpPr>
            <p:cNvPr id="182" name="Google Shape;182;p20"/>
            <p:cNvSpPr txBox="1"/>
            <p:nvPr/>
          </p:nvSpPr>
          <p:spPr>
            <a:xfrm>
              <a:off x="6310312" y="1817935"/>
              <a:ext cx="5375700" cy="323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266700" spcFirstLastPara="1" rIns="0" wrap="square" tIns="0">
              <a:spAutoFit/>
            </a:bodyPr>
            <a:lstStyle/>
            <a:p>
              <a:pPr indent="0" lvl="0" marL="0" marR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-US" sz="2100">
                  <a:solidFill>
                    <a:srgbClr val="006241"/>
                  </a:solidFill>
                  <a:latin typeface="Noto Sans TC"/>
                  <a:ea typeface="Noto Sans TC"/>
                  <a:cs typeface="Noto Sans TC"/>
                  <a:sym typeface="Noto Sans TC"/>
                </a:rPr>
                <a:t> </a:t>
              </a:r>
              <a:r>
                <a:rPr b="1" i="0" lang="en-US" sz="2100" u="none" cap="none" strike="noStrike">
                  <a:solidFill>
                    <a:srgbClr val="006241"/>
                  </a:solidFill>
                  <a:latin typeface="Noto Sans TC"/>
                  <a:ea typeface="Noto Sans TC"/>
                  <a:cs typeface="Noto Sans TC"/>
                  <a:sym typeface="Noto Sans TC"/>
                </a:rPr>
                <a:t>ConcurrentHashMap</a:t>
              </a:r>
              <a:endParaRPr/>
            </a:p>
          </p:txBody>
        </p:sp>
        <p:sp>
          <p:nvSpPr>
            <p:cNvPr id="183" name="Google Shape;183;p20"/>
            <p:cNvSpPr txBox="1"/>
            <p:nvPr/>
          </p:nvSpPr>
          <p:spPr>
            <a:xfrm>
              <a:off x="6310312" y="2379910"/>
              <a:ext cx="5119800" cy="548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4996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0" i="0" lang="en-US" sz="1425" u="none" cap="none" strike="noStrike">
                  <a:solidFill>
                    <a:srgbClr val="333333"/>
                  </a:solidFill>
                  <a:latin typeface="Noto Sans TC"/>
                  <a:ea typeface="Noto Sans TC"/>
                  <a:cs typeface="Noto Sans TC"/>
                  <a:sym typeface="Noto Sans TC"/>
                </a:rPr>
                <a:t>多執行緒環境的首選。透過「分段鎖」或「CAS」機制實現高併發讀寫。所有操作皆為原子性，且不允許 null 鍵或值。</a:t>
              </a:r>
              <a:endParaRPr/>
            </a:p>
          </p:txBody>
        </p:sp>
        <p:sp>
          <p:nvSpPr>
            <p:cNvPr id="184" name="Google Shape;184;p20"/>
            <p:cNvSpPr txBox="1"/>
            <p:nvPr/>
          </p:nvSpPr>
          <p:spPr>
            <a:xfrm>
              <a:off x="6310312" y="3103810"/>
              <a:ext cx="5119800" cy="184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0" lIns="0" spcFirstLastPara="1" rIns="0" wrap="square" tIns="0">
              <a:spAutoFit/>
            </a:bodyPr>
            <a:lstStyle/>
            <a:p>
              <a:pPr indent="0" lvl="0" marL="0" marR="0" rtl="0" algn="l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i="0" lang="en-US" sz="1200" u="none" cap="none" strike="noStrike">
                  <a:solidFill>
                    <a:srgbClr val="00A551"/>
                  </a:solidFill>
                  <a:latin typeface="Noto Sans TC"/>
                  <a:ea typeface="Noto Sans TC"/>
                  <a:cs typeface="Noto Sans TC"/>
                  <a:sym typeface="Noto Sans TC"/>
                </a:rPr>
                <a:t>應用：</a:t>
              </a:r>
              <a:r>
                <a:rPr b="0" i="0" lang="en-US" sz="1200" u="none" cap="none" strike="noStrike">
                  <a:solidFill>
                    <a:srgbClr val="00A551"/>
                  </a:solidFill>
                  <a:latin typeface="Noto Sans TC"/>
                  <a:ea typeface="Noto Sans TC"/>
                  <a:cs typeface="Noto Sans TC"/>
                  <a:sym typeface="Noto Sans TC"/>
                </a:rPr>
                <a:t> 快取伺服器、全域計數器。</a:t>
              </a:r>
              <a:endParaRPr/>
            </a:p>
          </p:txBody>
        </p:sp>
        <p:pic>
          <p:nvPicPr>
            <p:cNvPr descr="image.png" id="185" name="Google Shape;185;p20"/>
            <p:cNvPicPr preferRelativeResize="0"/>
            <p:nvPr/>
          </p:nvPicPr>
          <p:blipFill rotWithShape="1">
            <a:blip r:embed="rId5">
              <a:alphaModFix/>
            </a:blip>
            <a:srcRect b="0" l="0" r="0" t="0"/>
            <a:stretch/>
          </p:blipFill>
          <p:spPr>
            <a:xfrm>
              <a:off x="6310312" y="1894135"/>
              <a:ext cx="266700" cy="2667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6" name="Google Shape;186;p20"/>
          <p:cNvSpPr txBox="1"/>
          <p:nvPr/>
        </p:nvSpPr>
        <p:spPr>
          <a:xfrm>
            <a:off x="1000125" y="903535"/>
            <a:ext cx="1095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TreeMap 與 ConcurrentHashMap</a:t>
            </a:r>
            <a:endParaRPr/>
          </a:p>
        </p:txBody>
      </p:sp>
      <p:sp>
        <p:nvSpPr>
          <p:cNvPr id="187" name="Google Shape;187;p20"/>
          <p:cNvSpPr/>
          <p:nvPr/>
        </p:nvSpPr>
        <p:spPr>
          <a:xfrm>
            <a:off x="762000" y="903535"/>
            <a:ext cx="114300" cy="58102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image.png" id="192" name="Google Shape;192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3" name="Google Shape;193;p21"/>
          <p:cNvSpPr txBox="1"/>
          <p:nvPr/>
        </p:nvSpPr>
        <p:spPr>
          <a:xfrm>
            <a:off x="762000" y="1817935"/>
            <a:ext cx="5620702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1. EntrySet 遍歷 (推薦)</a:t>
            </a:r>
            <a:endParaRPr/>
          </a:p>
        </p:txBody>
      </p:sp>
      <p:sp>
        <p:nvSpPr>
          <p:cNvPr id="194" name="Google Shape;194;p21"/>
          <p:cNvSpPr txBox="1"/>
          <p:nvPr/>
        </p:nvSpPr>
        <p:spPr>
          <a:xfrm>
            <a:off x="762000" y="3404443"/>
            <a:ext cx="5353050" cy="228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2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優點：</a:t>
            </a:r>
            <a:r>
              <a:rPr b="0" i="0" lang="en-US" sz="1200" u="none" cap="none" strike="noStrike">
                <a:solidFill>
                  <a:srgbClr val="00A551"/>
                </a:solidFill>
                <a:latin typeface="Noto Sans TC"/>
                <a:ea typeface="Noto Sans TC"/>
                <a:cs typeface="Noto Sans TC"/>
                <a:sym typeface="Noto Sans TC"/>
              </a:rPr>
              <a:t> 同時獲取 K 與 V，效能最高，只需一遍遍歷。</a:t>
            </a:r>
            <a:endParaRPr/>
          </a:p>
        </p:txBody>
      </p:sp>
      <p:sp>
        <p:nvSpPr>
          <p:cNvPr id="195" name="Google Shape;195;p21"/>
          <p:cNvSpPr txBox="1"/>
          <p:nvPr/>
        </p:nvSpPr>
        <p:spPr>
          <a:xfrm>
            <a:off x="6543675" y="1817935"/>
            <a:ext cx="5130641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2. ForEach + Lambda (最簡潔)</a:t>
            </a:r>
            <a:endParaRPr/>
          </a:p>
        </p:txBody>
      </p:sp>
      <p:sp>
        <p:nvSpPr>
          <p:cNvPr id="196" name="Google Shape;196;p21"/>
          <p:cNvSpPr txBox="1"/>
          <p:nvPr/>
        </p:nvSpPr>
        <p:spPr>
          <a:xfrm>
            <a:off x="6543675" y="3057971"/>
            <a:ext cx="5130641" cy="381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10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3. KeySet 遍歷 (不推薦)</a:t>
            </a:r>
            <a:endParaRPr/>
          </a:p>
        </p:txBody>
      </p:sp>
      <p:sp>
        <p:nvSpPr>
          <p:cNvPr id="197" name="Google Shape;197;p21"/>
          <p:cNvSpPr txBox="1"/>
          <p:nvPr/>
        </p:nvSpPr>
        <p:spPr>
          <a:xfrm>
            <a:off x="6543675" y="3591371"/>
            <a:ext cx="4886325" cy="243929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1200" u="none" cap="none" strike="noStrike">
                <a:solidFill>
                  <a:srgbClr val="F44336"/>
                </a:solidFill>
                <a:latin typeface="Noto Sans TC"/>
                <a:ea typeface="Noto Sans TC"/>
                <a:cs typeface="Noto Sans TC"/>
                <a:sym typeface="Noto Sans TC"/>
              </a:rPr>
              <a:t>遍歷 Key 後再去 get(v)，會造成二次查找，在大數據量下影響效能。</a:t>
            </a:r>
            <a:endParaRPr/>
          </a:p>
        </p:txBody>
      </p:sp>
      <p:sp>
        <p:nvSpPr>
          <p:cNvPr id="198" name="Google Shape;198;p21"/>
          <p:cNvSpPr txBox="1"/>
          <p:nvPr/>
        </p:nvSpPr>
        <p:spPr>
          <a:xfrm>
            <a:off x="1000125" y="903535"/>
            <a:ext cx="10951500" cy="4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3150" u="none" cap="none" strike="noStrike">
                <a:solidFill>
                  <a:srgbClr val="006241"/>
                </a:solidFill>
                <a:latin typeface="Noto Sans TC"/>
                <a:ea typeface="Noto Sans TC"/>
                <a:cs typeface="Noto Sans TC"/>
                <a:sym typeface="Noto Sans TC"/>
              </a:rPr>
              <a:t>Map 的遍歷：哪種最快？</a:t>
            </a:r>
            <a:endParaRPr/>
          </a:p>
        </p:txBody>
      </p:sp>
      <p:sp>
        <p:nvSpPr>
          <p:cNvPr id="199" name="Google Shape;199;p21"/>
          <p:cNvSpPr/>
          <p:nvPr/>
        </p:nvSpPr>
        <p:spPr>
          <a:xfrm>
            <a:off x="762000" y="903535"/>
            <a:ext cx="114300" cy="581025"/>
          </a:xfrm>
          <a:prstGeom prst="rect">
            <a:avLst/>
          </a:prstGeom>
          <a:solidFill>
            <a:srgbClr val="00A551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